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  <p:sldMasterId id="2147483885" r:id="rId2"/>
    <p:sldMasterId id="2147483895" r:id="rId3"/>
    <p:sldMasterId id="2147483905" r:id="rId4"/>
  </p:sldMasterIdLst>
  <p:notesMasterIdLst>
    <p:notesMasterId r:id="rId17"/>
  </p:notesMasterIdLst>
  <p:sldIdLst>
    <p:sldId id="268" r:id="rId5"/>
    <p:sldId id="282" r:id="rId6"/>
    <p:sldId id="286" r:id="rId7"/>
    <p:sldId id="287" r:id="rId8"/>
    <p:sldId id="285" r:id="rId9"/>
    <p:sldId id="289" r:id="rId10"/>
    <p:sldId id="272" r:id="rId11"/>
    <p:sldId id="283" r:id="rId12"/>
    <p:sldId id="280" r:id="rId13"/>
    <p:sldId id="288" r:id="rId14"/>
    <p:sldId id="284" r:id="rId15"/>
    <p:sldId id="278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 E" initials="E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C439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llanmörkt format 3 - 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807" autoAdjust="0"/>
    <p:restoredTop sz="97283" autoAdjust="0"/>
  </p:normalViewPr>
  <p:slideViewPr>
    <p:cSldViewPr snapToGrid="0">
      <p:cViewPr varScale="1">
        <p:scale>
          <a:sx n="93" d="100"/>
          <a:sy n="93" d="100"/>
        </p:scale>
        <p:origin x="224" y="9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2DF53-3A49-914A-AC82-BE22292B8326}" type="datetimeFigureOut">
              <a:rPr lang="en-US" smtClean="0"/>
              <a:t>2/21/20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B4C93-831D-8245-9C1C-EAB8584AE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5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454F5EC-0DB6-4AB4-96CC-8977D6A5A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19707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41AF7282-A216-794E-826A-4A73289894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93626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1CAB9B6D-33D3-9F43-AFE0-61391A40934B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712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8DD53C29-D34E-D74E-9446-0272B12C8175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58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5609FBE6-CBA1-8242-92B8-3A19789C96A4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54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8AA758C5-09F9-244C-98C9-AEBD020D0FF0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43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DC61873C-2624-A643-B57A-30E41B4A3858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44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76C3B77D-C5BE-404D-97E0-3480C8C50753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215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35D50C1D-2DC0-8847-BD12-39727127E1E5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827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784D8C65-4190-234E-82D4-DFE1B760AE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3695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5834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34833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B60BAA08-8D5A-8541-8CBC-F4D5484E6990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956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87FDD79E-1003-A94C-B199-DE4CC005C00D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450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F564636A-95EC-CC42-89BE-BC6E647BE479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27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4B4FA45B-1015-1C45-8903-9451FDAC86B0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77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8A852D7C-B013-D943-BEDB-53FBD5368A0E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29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9B55ED94-379B-FD4D-AE43-B4F49132E335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71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8C9E63ED-96D3-AF41-BD49-6C4ECD242E1F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11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EF62F46D-85C7-E14E-9282-9758A0FD38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79518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9456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50084995-3E4A-8842-BEED-95DCBF4DD619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B8C6BAC1-6C2C-8F4C-9212-D5E5846D2373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815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703D0687-BECC-5343-9743-FC4F8E3D82E4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3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15D98A0E-5F99-AF48-8BE4-4438460E196A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827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9DD1603D-2F1A-1B41-AC11-0291AA5D62E3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24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3174937B-7714-AC42-8957-76EF963AC3CA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75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DB26F435-9977-0E43-841B-4B42B26FE9C9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10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05329CC8-E9AA-194A-9B95-98F2B78E840F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064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82914150-4357-B046-A690-C473CC27C64E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CF38C829-054F-DD49-A06B-7BCEA57C6FD6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7C7A467E-B2C0-2848-98B8-D38A648466D6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2908A07-6FFB-7341-BAD0-FDD35AF0555F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0E355D30-D50A-244D-83CE-42356729BB43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3EB819BA-3D76-2E49-A855-980AEAD42803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FA4D633-01E7-4A16-892B-E335FFC7F30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10055"/>
            <a:ext cx="971517" cy="14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84" r:id="rId2"/>
    <p:sldLayoutId id="2147483692" r:id="rId3"/>
    <p:sldLayoutId id="2147483694" r:id="rId4"/>
    <p:sldLayoutId id="2147483693" r:id="rId5"/>
    <p:sldLayoutId id="2147483696" r:id="rId6"/>
    <p:sldLayoutId id="2147483697" r:id="rId7"/>
    <p:sldLayoutId id="2147483698" r:id="rId8"/>
    <p:sldLayoutId id="2147483699" r:id="rId9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EF15803-B737-4B0E-A49C-5C05B61638B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07137"/>
            <a:ext cx="971518" cy="14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6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5635CD1-07A0-4C8A-97EA-A15AB484F66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11040"/>
            <a:ext cx="971518" cy="1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9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9F4F384-B26D-4D18-B2DC-DCEA1EE8A5B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10055"/>
            <a:ext cx="971517" cy="1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1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3F219416-54E3-6947-B399-4D9BD8B0C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73125" cy="6858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D09A96B7-94E1-D44A-8F87-C0CE337AC154}"/>
              </a:ext>
            </a:extLst>
          </p:cNvPr>
          <p:cNvSpPr txBox="1">
            <a:spLocks/>
          </p:cNvSpPr>
          <p:nvPr/>
        </p:nvSpPr>
        <p:spPr>
          <a:xfrm>
            <a:off x="538704" y="3658574"/>
            <a:ext cx="9988551" cy="86272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baseline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Det digitala som mediehistorisk</a:t>
            </a:r>
          </a:p>
          <a:p>
            <a:r>
              <a:rPr lang="sv-SE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utmaning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98EEF95E-A453-B24A-8204-A212CFEE76DC}"/>
              </a:ext>
            </a:extLst>
          </p:cNvPr>
          <p:cNvSpPr txBox="1">
            <a:spLocks/>
          </p:cNvSpPr>
          <p:nvPr/>
        </p:nvSpPr>
        <p:spPr>
          <a:xfrm>
            <a:off x="650216" y="6309078"/>
            <a:ext cx="4410075" cy="3454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Lars Ilshammar, 2020-02-20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2D795EC9-88E4-764C-B06B-C77F65697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57" y="5381564"/>
            <a:ext cx="1008298" cy="147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7761D2-89CB-3B41-AC18-B0884CF78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Några ansatser till lösningar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0E8BC17-5203-BC49-BC86-AF724F0FA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675"/>
            <a:ext cx="8484220" cy="4191000"/>
          </a:xfrm>
        </p:spPr>
        <p:txBody>
          <a:bodyPr/>
          <a:lstStyle/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sv-SE" sz="2400" dirty="0"/>
              <a:t>Regeringen ser just nu över pliktlagstiftningen, inkl. frågan om tillgänglighet i hela landet.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sv-SE" sz="2400" dirty="0"/>
              <a:t>Fullständighetsprincipen kommer att behöva ifrågasättas, oavsett pliktutredningens resultat.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sv-SE" sz="2400" dirty="0"/>
              <a:t>Plikten måste kompletteras med riktad och händelsestyrd insamling = kvalificerade urval (men vem ska välja åt vem?)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Val 2018: Pilotprojekt med insamling av Twitter, Youtube och partiernas webbplatser.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sv-SE" sz="2400" dirty="0"/>
              <a:t>KB har startat KB-labb, en infrastruktur för datorstödd forskning på våra samlingar.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endParaRPr lang="sv-SE" sz="2400" dirty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40531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C0D055E-59A0-6C40-A886-A3BCBBC6E444}"/>
              </a:ext>
            </a:extLst>
          </p:cNvPr>
          <p:cNvSpPr/>
          <p:nvPr/>
        </p:nvSpPr>
        <p:spPr>
          <a:xfrm>
            <a:off x="1055440" y="1005281"/>
            <a:ext cx="741682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600" dirty="0">
                <a:solidFill>
                  <a:schemeClr val="accent5"/>
                </a:solidFill>
              </a:rPr>
              <a:t>”Det är viktigt att regleringen av tillhandahållande av pliktmaterial och Kungl. bibliotekets övriga samlingar tillgodoser kravet att materialet ska vara en resurs för forskning och studier i hela landet.”</a:t>
            </a:r>
          </a:p>
          <a:p>
            <a:endParaRPr lang="sv-SE" sz="3600" dirty="0">
              <a:solidFill>
                <a:schemeClr val="accent5"/>
              </a:solidFill>
            </a:endParaRPr>
          </a:p>
          <a:p>
            <a:r>
              <a:rPr lang="sv-SE" sz="2000" dirty="0"/>
              <a:t>Dir. 2019:84 Pliktmaterialutredningen</a:t>
            </a:r>
          </a:p>
        </p:txBody>
      </p:sp>
    </p:spTree>
    <p:extLst>
      <p:ext uri="{BB962C8B-B14F-4D97-AF65-F5344CB8AC3E}">
        <p14:creationId xmlns:p14="http://schemas.microsoft.com/office/powerpoint/2010/main" val="381208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99E3EE8-B2A7-3548-AEAF-7D1889B9B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ED94-379B-FD4D-AE43-B4F49132E335}" type="datetime1">
              <a:rPr lang="sv-SE" smtClean="0"/>
              <a:t>2020-02-21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4350E9F-B2AE-124A-B0B7-BA47897D8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86ABDEC-3627-534D-8554-D7DA2031F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17443DF-1F72-354D-B6E4-11DF621C4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66" y="5414584"/>
            <a:ext cx="985747" cy="14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8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DD2FEE-ED34-D449-B6A2-91F74FF0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Inledande skryt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0CE5920-C337-CD45-A9DA-7216A0297C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675"/>
            <a:ext cx="8395010" cy="4191000"/>
          </a:xfrm>
        </p:spPr>
        <p:txBody>
          <a:bodyPr/>
          <a:lstStyle/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sv-SE" sz="2400" dirty="0"/>
              <a:t>KB har ett av världens bredaste nationalbiblioteksuppdrag.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sv-SE" sz="2400" dirty="0"/>
              <a:t>Vi samlar in nästan allt som publiceras offentligt i Sverige, från traditionellt tryck till TV och dataspel.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sv-SE" sz="2400" dirty="0"/>
              <a:t>Grunden för detta är pliktleveranser.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1900" b="0"/>
            </a:pPr>
            <a:r>
              <a:rPr lang="sv-SE" sz="2400" dirty="0"/>
              <a:t>Sedan 1661 har vi samlat in i stort sett allt som tryckts</a:t>
            </a:r>
            <a:br>
              <a:rPr lang="sv-SE" sz="2400" dirty="0"/>
            </a:br>
            <a:r>
              <a:rPr lang="sv-SE" sz="2400" dirty="0"/>
              <a:t>i Sverige eller på svenska.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1900" b="0"/>
            </a:pPr>
            <a:r>
              <a:rPr lang="sv-SE" sz="2400" dirty="0"/>
              <a:t>Sedan 1979 även musik, film, radio och TV.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defRPr sz="1900" b="0"/>
            </a:pPr>
            <a:r>
              <a:rPr lang="sv-SE" sz="2400" dirty="0"/>
              <a:t>Sedan 2012 e-plikt.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endParaRPr lang="sv-SE" sz="24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16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714483-9433-3B48-8C7B-2D045CFB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e-plikten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D698B76-EE68-8947-A177-9CD96186C1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675"/>
            <a:ext cx="8662639" cy="4191000"/>
          </a:xfrm>
        </p:spPr>
        <p:txBody>
          <a:bodyPr/>
          <a:lstStyle/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e-plikt är fullt implementerad sedan 2015.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4,5 miljoner leveranser under 2019 – ökning med 1 miljon.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Lagstiftningen är komplementär mot den tryckta plikten.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Insamling bara av enskilda artiklar etc., inte hela sidor eller sajter.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Endast myndigheter och yrkesmässiga utgivare levererar. Bloggar, sociala medier, </a:t>
            </a:r>
            <a:r>
              <a:rPr lang="sv-SE" sz="2400" dirty="0" err="1"/>
              <a:t>poddar</a:t>
            </a:r>
            <a:r>
              <a:rPr lang="sv-SE" sz="2400" dirty="0"/>
              <a:t> etc. omfattas inte.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Tillgängligheten är inte löst externt – regeringen ska återkomma…</a:t>
            </a:r>
          </a:p>
        </p:txBody>
      </p:sp>
    </p:spTree>
    <p:extLst>
      <p:ext uri="{BB962C8B-B14F-4D97-AF65-F5344CB8AC3E}">
        <p14:creationId xmlns:p14="http://schemas.microsoft.com/office/powerpoint/2010/main" val="23281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492E28-7959-A74A-AD8E-CEC651D58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e-plikten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5BFB660-74D7-F44C-B59B-82B724E2DB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675"/>
            <a:ext cx="8350405" cy="4191000"/>
          </a:xfrm>
        </p:spPr>
        <p:txBody>
          <a:bodyPr/>
          <a:lstStyle/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Fördelar: Kan skörda bakom betalväggar, ger kontinuerlig bild av berörda mediers förändring.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Nackdelar: Kräver manuell anslutning och därmed aktiv samverkan med leverantörer, återger inte kontexten, omfattar inte </a:t>
            </a:r>
            <a:r>
              <a:rPr lang="sv-SE" sz="2400" dirty="0" err="1"/>
              <a:t>användargenererat</a:t>
            </a:r>
            <a:r>
              <a:rPr lang="sv-SE" sz="2400" dirty="0"/>
              <a:t> innehåll.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6240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CA36BD-954B-C84A-8FC2-89C3129C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Kulturarw3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C644FC9-FE08-D44E-9651-0BF701559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675"/>
            <a:ext cx="8584580" cy="4191000"/>
          </a:xfrm>
        </p:spPr>
        <p:txBody>
          <a:bodyPr/>
          <a:lstStyle/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Webbinsamling med robotteknik.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Pionjärverksamhet på KB sedan 1997, påminner om Internet </a:t>
            </a:r>
            <a:r>
              <a:rPr lang="sv-SE" sz="2400" dirty="0" err="1"/>
              <a:t>Archive</a:t>
            </a:r>
            <a:r>
              <a:rPr lang="sv-SE" sz="2400" dirty="0"/>
              <a:t>.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Två svep om året nominellt, ca. 500 </a:t>
            </a:r>
            <a:r>
              <a:rPr lang="sv-SE" sz="2400" dirty="0" err="1"/>
              <a:t>Tb</a:t>
            </a:r>
            <a:r>
              <a:rPr lang="sv-SE" sz="2400" dirty="0"/>
              <a:t> data sparat hittills. 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Särskild förordning: Bara sökning i </a:t>
            </a:r>
            <a:r>
              <a:rPr lang="sv-SE" sz="2400" i="1" dirty="0"/>
              <a:t>en</a:t>
            </a:r>
            <a:r>
              <a:rPr lang="sv-SE" sz="2400" dirty="0"/>
              <a:t> terminal på KB, bara sökning i </a:t>
            </a:r>
            <a:r>
              <a:rPr lang="sv-SE" sz="2400" i="1" dirty="0"/>
              <a:t>ett</a:t>
            </a:r>
            <a:r>
              <a:rPr lang="sv-SE" sz="2400" dirty="0"/>
              <a:t> dokument i taget. 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Samlingen ligger i huvudsak på band, som tar relativt lång tid att beställa fram.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07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95FC85-293A-7E4E-B1A7-1DE49014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Kulturarw3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70C75BF-3E28-B948-AB98-5D21A496C1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844675"/>
            <a:ext cx="8506521" cy="4191000"/>
          </a:xfrm>
        </p:spPr>
        <p:txBody>
          <a:bodyPr/>
          <a:lstStyle/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Fördelar: Automatiserad </a:t>
            </a:r>
            <a:r>
              <a:rPr lang="sv-SE" sz="2400" dirty="0" err="1"/>
              <a:t>skördning</a:t>
            </a:r>
            <a:r>
              <a:rPr lang="sv-SE" sz="2400" dirty="0"/>
              <a:t>, kräver minimal handpåläggning, fordrar inte samverkan med leverantörer.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sv-SE" sz="2400" dirty="0"/>
              <a:t>Nackdelar: Tar sig inte bakom betalväggar, svårigheter med multimedialt innehåll, ger bara ögonblicksbild, forskarovänlig reglering.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37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Sex rörelser i det digitala kulturlandskapet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D3604EF5-9DD8-AD4A-8160-D733B72EDD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7698"/>
            <a:ext cx="9860902" cy="4129200"/>
          </a:xfrm>
        </p:spPr>
        <p:txBody>
          <a:bodyPr/>
          <a:lstStyle/>
          <a:p>
            <a:pPr>
              <a:lnSpc>
                <a:spcPts val="3660"/>
              </a:lnSpc>
            </a:pPr>
            <a:r>
              <a:rPr lang="sv-SE" sz="2600" dirty="0"/>
              <a:t>Höga instegskostnader           	Låga instegskostnader</a:t>
            </a:r>
          </a:p>
          <a:p>
            <a:pPr>
              <a:lnSpc>
                <a:spcPts val="3660"/>
              </a:lnSpc>
            </a:pPr>
            <a:r>
              <a:rPr lang="sv-SE" sz="2600" dirty="0"/>
              <a:t>Yrkesmässighet, enhetlighet		Alla kan! Demokratisering 						av kunskapsproduktion 							och -distribution </a:t>
            </a:r>
          </a:p>
          <a:p>
            <a:pPr>
              <a:lnSpc>
                <a:spcPts val="3660"/>
              </a:lnSpc>
            </a:pPr>
            <a:r>
              <a:rPr lang="sv-SE" sz="2600" dirty="0"/>
              <a:t>Reglerat, styrt (gatekeepers) 		Oreglerat, upplöst</a:t>
            </a:r>
          </a:p>
          <a:p>
            <a:pPr>
              <a:lnSpc>
                <a:spcPts val="3660"/>
              </a:lnSpc>
            </a:pPr>
            <a:r>
              <a:rPr lang="sv-SE" sz="2600" dirty="0"/>
              <a:t>Begränsat, långsamt 			Obegränsat, snabbt</a:t>
            </a:r>
          </a:p>
          <a:p>
            <a:pPr>
              <a:lnSpc>
                <a:spcPts val="3660"/>
              </a:lnSpc>
            </a:pPr>
            <a:r>
              <a:rPr lang="sv-SE" sz="2600" dirty="0"/>
              <a:t>Gemensamt 				Personifierat</a:t>
            </a:r>
          </a:p>
          <a:p>
            <a:pPr>
              <a:lnSpc>
                <a:spcPts val="3660"/>
              </a:lnSpc>
            </a:pPr>
            <a:r>
              <a:rPr lang="sv-SE" sz="2600" dirty="0"/>
              <a:t>Nationellt 					Globalt</a:t>
            </a:r>
          </a:p>
          <a:p>
            <a:endParaRPr lang="sv-SE" dirty="0"/>
          </a:p>
        </p:txBody>
      </p:sp>
      <p:cxnSp>
        <p:nvCxnSpPr>
          <p:cNvPr id="8" name="Rak pil 7">
            <a:extLst>
              <a:ext uri="{FF2B5EF4-FFF2-40B4-BE49-F238E27FC236}">
                <a16:creationId xmlns:a16="http://schemas.microsoft.com/office/drawing/2014/main" id="{0D950322-FDB0-8D4C-8237-C1B03DB372D0}"/>
              </a:ext>
            </a:extLst>
          </p:cNvPr>
          <p:cNvCxnSpPr/>
          <p:nvPr/>
        </p:nvCxnSpPr>
        <p:spPr>
          <a:xfrm>
            <a:off x="5497551" y="2152186"/>
            <a:ext cx="814039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pil 8">
            <a:extLst>
              <a:ext uri="{FF2B5EF4-FFF2-40B4-BE49-F238E27FC236}">
                <a16:creationId xmlns:a16="http://schemas.microsoft.com/office/drawing/2014/main" id="{CCCF014D-115D-764C-A181-8A5CEA9CEC61}"/>
              </a:ext>
            </a:extLst>
          </p:cNvPr>
          <p:cNvCxnSpPr/>
          <p:nvPr/>
        </p:nvCxnSpPr>
        <p:spPr>
          <a:xfrm>
            <a:off x="5504985" y="4278352"/>
            <a:ext cx="814039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pil 9">
            <a:extLst>
              <a:ext uri="{FF2B5EF4-FFF2-40B4-BE49-F238E27FC236}">
                <a16:creationId xmlns:a16="http://schemas.microsoft.com/office/drawing/2014/main" id="{06402B43-36A5-EE49-8954-339031D9F40C}"/>
              </a:ext>
            </a:extLst>
          </p:cNvPr>
          <p:cNvCxnSpPr/>
          <p:nvPr/>
        </p:nvCxnSpPr>
        <p:spPr>
          <a:xfrm>
            <a:off x="5504985" y="6092284"/>
            <a:ext cx="814039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pil 10">
            <a:extLst>
              <a:ext uri="{FF2B5EF4-FFF2-40B4-BE49-F238E27FC236}">
                <a16:creationId xmlns:a16="http://schemas.microsoft.com/office/drawing/2014/main" id="{45030EEE-7E62-3E4A-A487-3968F876DA99}"/>
              </a:ext>
            </a:extLst>
          </p:cNvPr>
          <p:cNvCxnSpPr/>
          <p:nvPr/>
        </p:nvCxnSpPr>
        <p:spPr>
          <a:xfrm>
            <a:off x="5497551" y="5464098"/>
            <a:ext cx="814039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pil 11">
            <a:extLst>
              <a:ext uri="{FF2B5EF4-FFF2-40B4-BE49-F238E27FC236}">
                <a16:creationId xmlns:a16="http://schemas.microsoft.com/office/drawing/2014/main" id="{3D5553D8-7D6E-4F43-B5D2-536ABB4EF40A}"/>
              </a:ext>
            </a:extLst>
          </p:cNvPr>
          <p:cNvCxnSpPr/>
          <p:nvPr/>
        </p:nvCxnSpPr>
        <p:spPr>
          <a:xfrm>
            <a:off x="5497551" y="4858215"/>
            <a:ext cx="814039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pil 13">
            <a:extLst>
              <a:ext uri="{FF2B5EF4-FFF2-40B4-BE49-F238E27FC236}">
                <a16:creationId xmlns:a16="http://schemas.microsoft.com/office/drawing/2014/main" id="{A2C54A4B-A320-7B43-A2C8-08C726424A71}"/>
              </a:ext>
            </a:extLst>
          </p:cNvPr>
          <p:cNvCxnSpPr/>
          <p:nvPr/>
        </p:nvCxnSpPr>
        <p:spPr>
          <a:xfrm>
            <a:off x="5497551" y="2758069"/>
            <a:ext cx="814039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04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D18B0D-CA15-394A-A362-B838858B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Efterföljande problem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2A1E78F-E9D1-CE4C-AB0F-38F9292BC8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844675"/>
            <a:ext cx="8283497" cy="4191000"/>
          </a:xfrm>
        </p:spPr>
        <p:txBody>
          <a:bodyPr/>
          <a:lstStyle/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sv-SE" sz="2400" dirty="0"/>
              <a:t>I ett medielandskap där det digitala och Internet är kulturens default fungerar den traditionella pliktlagstiftningen allt sämre.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sv-SE" sz="2400" dirty="0"/>
              <a:t>KB saknar idag uppdrag, resurser och lagstöd för att samla in t.ex. sociala medier.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sv-SE" sz="2400" dirty="0"/>
              <a:t>Gränsupplösning privat &lt;-&gt; offentligt.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sv-SE" sz="2400" dirty="0"/>
              <a:t>Vem är publicist, vad är Sverige i det nya oreglerade medielandskapet?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r>
              <a:rPr lang="sv-SE" sz="2400" dirty="0"/>
              <a:t>Datadriven forskning kräver tillgång till stora sammanlänkade datamängder.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endParaRPr lang="sv-SE" sz="2400" dirty="0"/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endParaRPr lang="sv-SE" sz="2400" dirty="0"/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57662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32A9B2E-6468-E948-8711-6EB19F94F9CC}"/>
              </a:ext>
            </a:extLst>
          </p:cNvPr>
          <p:cNvSpPr/>
          <p:nvPr/>
        </p:nvSpPr>
        <p:spPr>
          <a:xfrm>
            <a:off x="996176" y="767642"/>
            <a:ext cx="75456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200" dirty="0">
                <a:solidFill>
                  <a:schemeClr val="accent5"/>
                </a:solidFill>
              </a:rPr>
              <a:t>”Mycket av det material som i dag är och i framtiden kommer att vara av forskningsintresse skapas t.ex. i interaktivitet mellan publicister, sociala mediekanaler och enskilda privatpersoner som publicerar digitalt innehåll. Detta material faller helt utanför nuvarande regelverk för pliktleverans.”</a:t>
            </a:r>
          </a:p>
          <a:p>
            <a:endParaRPr lang="sv-SE" sz="3200" dirty="0"/>
          </a:p>
          <a:p>
            <a:r>
              <a:rPr lang="sv-SE" sz="2000" dirty="0"/>
              <a:t>Dir. 2019:84 Pliktmaterialutredningen</a:t>
            </a:r>
          </a:p>
        </p:txBody>
      </p:sp>
    </p:spTree>
    <p:extLst>
      <p:ext uri="{BB962C8B-B14F-4D97-AF65-F5344CB8AC3E}">
        <p14:creationId xmlns:p14="http://schemas.microsoft.com/office/powerpoint/2010/main" val="1791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B-tema Violett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9B041705-93EF-400C-8258-E9C472BDEDD7}"/>
    </a:ext>
  </a:extLst>
</a:theme>
</file>

<file path=ppt/theme/theme2.xml><?xml version="1.0" encoding="utf-8"?>
<a:theme xmlns:a="http://schemas.openxmlformats.org/drawingml/2006/main" name="KB-tema Mörkblå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881C8853-5AB8-459C-800C-37E8CA6319EF}"/>
    </a:ext>
  </a:extLst>
</a:theme>
</file>

<file path=ppt/theme/theme3.xml><?xml version="1.0" encoding="utf-8"?>
<a:theme xmlns:a="http://schemas.openxmlformats.org/drawingml/2006/main" name="KB-tema Cayenne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0771DB7F-B320-4447-866E-14E2BF910911}"/>
    </a:ext>
  </a:extLst>
</a:theme>
</file>

<file path=ppt/theme/theme4.xml><?xml version="1.0" encoding="utf-8"?>
<a:theme xmlns:a="http://schemas.openxmlformats.org/drawingml/2006/main" name="KB-tema Gräsgrön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05B1DEF8-252C-4C6B-96DA-27B4AF7A078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Kungliga biblioteket_16x9</Template>
  <TotalTime>2858</TotalTime>
  <Words>501</Words>
  <Application>Microsoft Macintosh PowerPoint</Application>
  <PresentationFormat>Bredbild</PresentationFormat>
  <Paragraphs>56</Paragraphs>
  <Slides>12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12</vt:i4>
      </vt:variant>
    </vt:vector>
  </HeadingPairs>
  <TitlesOfParts>
    <vt:vector size="19" baseType="lpstr">
      <vt:lpstr>Arial</vt:lpstr>
      <vt:lpstr>Calibri</vt:lpstr>
      <vt:lpstr>Georgia</vt:lpstr>
      <vt:lpstr>KB-tema Violett</vt:lpstr>
      <vt:lpstr>KB-tema Mörkblå</vt:lpstr>
      <vt:lpstr>KB-tema Cayenne</vt:lpstr>
      <vt:lpstr>KB-tema Gräsgrön</vt:lpstr>
      <vt:lpstr>PowerPoint-presentation</vt:lpstr>
      <vt:lpstr>Inledande skryt</vt:lpstr>
      <vt:lpstr>e-plikten</vt:lpstr>
      <vt:lpstr>e-plikten</vt:lpstr>
      <vt:lpstr>Kulturarw3</vt:lpstr>
      <vt:lpstr>Kulturarw3</vt:lpstr>
      <vt:lpstr>Sex rörelser i det digitala kulturlandskapet</vt:lpstr>
      <vt:lpstr>Efterföljande problem</vt:lpstr>
      <vt:lpstr>PowerPoint-presentation</vt:lpstr>
      <vt:lpstr>Några ansatser till lösningar</vt:lpstr>
      <vt:lpstr>PowerPoint-presentation</vt:lpstr>
      <vt:lpstr>PowerPoint-presentation</vt:lpstr>
    </vt:vector>
  </TitlesOfParts>
  <Company>Kungliga biblioteket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Cecilia Ranemo</dc:creator>
  <cp:lastModifiedBy>Microsoft Office User</cp:lastModifiedBy>
  <cp:revision>155</cp:revision>
  <dcterms:created xsi:type="dcterms:W3CDTF">2019-10-16T06:25:33Z</dcterms:created>
  <dcterms:modified xsi:type="dcterms:W3CDTF">2020-02-21T12:02:37Z</dcterms:modified>
</cp:coreProperties>
</file>